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42"/>
  </p:notesMasterIdLst>
  <p:sldIdLst>
    <p:sldId id="256" r:id="rId3"/>
    <p:sldId id="260" r:id="rId4"/>
    <p:sldId id="261" r:id="rId5"/>
    <p:sldId id="262" r:id="rId6"/>
    <p:sldId id="257" r:id="rId7"/>
    <p:sldId id="259" r:id="rId8"/>
    <p:sldId id="263" r:id="rId9"/>
    <p:sldId id="265" r:id="rId10"/>
    <p:sldId id="273" r:id="rId11"/>
    <p:sldId id="274" r:id="rId12"/>
    <p:sldId id="266" r:id="rId13"/>
    <p:sldId id="267" r:id="rId14"/>
    <p:sldId id="268" r:id="rId15"/>
    <p:sldId id="276" r:id="rId16"/>
    <p:sldId id="277" r:id="rId17"/>
    <p:sldId id="270" r:id="rId18"/>
    <p:sldId id="271" r:id="rId19"/>
    <p:sldId id="275" r:id="rId20"/>
    <p:sldId id="272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58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02DA056-81C4-354F-9DEC-B1CC65C94828}">
          <p14:sldIdLst>
            <p14:sldId id="256"/>
            <p14:sldId id="260"/>
            <p14:sldId id="261"/>
            <p14:sldId id="262"/>
            <p14:sldId id="257"/>
            <p14:sldId id="259"/>
            <p14:sldId id="263"/>
            <p14:sldId id="265"/>
          </p14:sldIdLst>
        </p14:section>
        <p14:section name="DNL and Lipid Oxidation" id="{5115580B-01CF-4B45-A9CD-4452B396E9B9}">
          <p14:sldIdLst>
            <p14:sldId id="273"/>
            <p14:sldId id="274"/>
          </p14:sldIdLst>
        </p14:section>
        <p14:section name="Lipid Oxidation" id="{004B704E-ACC1-5748-917E-27E439C6AF35}">
          <p14:sldIdLst>
            <p14:sldId id="266"/>
            <p14:sldId id="267"/>
            <p14:sldId id="268"/>
            <p14:sldId id="276"/>
            <p14:sldId id="277"/>
            <p14:sldId id="270"/>
            <p14:sldId id="271"/>
            <p14:sldId id="275"/>
            <p14:sldId id="272"/>
          </p14:sldIdLst>
        </p14:section>
        <p14:section name="Zelwegger Syndrome" id="{55006F03-B651-F847-BCF0-18C4358990AC}">
          <p14:sldIdLst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</p14:sldIdLst>
        </p14:section>
        <p14:section name="Other Fatty Acid Oxidation" id="{819D2561-40A4-4648-981F-C8B790A25812}">
          <p14:sldIdLst>
            <p14:sldId id="286"/>
            <p14:sldId id="287"/>
            <p14:sldId id="288"/>
          </p14:sldIdLst>
        </p14:section>
        <p14:section name="Wen" id="{202F50AA-35D9-954A-9868-D23E2FDA917A}">
          <p14:sldIdLst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</p14:sldIdLst>
        </p14:section>
        <p14:section name="Untitled Section" id="{7A001BAA-130E-8D43-89A7-704F281E6A96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/>
    <p:restoredTop sz="79029"/>
  </p:normalViewPr>
  <p:slideViewPr>
    <p:cSldViewPr snapToGrid="0" snapToObjects="1">
      <p:cViewPr varScale="1">
        <p:scale>
          <a:sx n="143" d="100"/>
          <a:sy n="143" d="100"/>
        </p:scale>
        <p:origin x="8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tiff>
</file>

<file path=ppt/media/image10.jpeg>
</file>

<file path=ppt/media/image11.tiff>
</file>

<file path=ppt/media/image12.jpg>
</file>

<file path=ppt/media/image13.jpg>
</file>

<file path=ppt/media/image14.gif>
</file>

<file path=ppt/media/image15.jpg>
</file>

<file path=ppt/media/image16.jpg>
</file>

<file path=ppt/media/image17.tiff>
</file>

<file path=ppt/media/image18.tiff>
</file>

<file path=ppt/media/image19.png>
</file>

<file path=ppt/media/image2.tiff>
</file>

<file path=ppt/media/image20.png>
</file>

<file path=ppt/media/image3.tiff>
</file>

<file path=ppt/media/image4.jpg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CAD98E-9AA4-6F41-8BAB-24E49452E275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95CD25-1345-B246-8E9E-B99AB3474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700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95CD25-1345-B246-8E9E-B99AB34742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480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45271-F616-834D-83D5-183FB76464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35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\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45271-F616-834D-83D5-183FB76464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478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45271-F616-834D-83D5-183FB76464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15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Lysine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45271-F616-834D-83D5-183FB764640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39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38 per glucose </a:t>
            </a:r>
          </a:p>
          <a:p>
            <a:r>
              <a:rPr lang="en-US" dirty="0" smtClean="0"/>
              <a:t>The 2 is from the activation</a:t>
            </a:r>
            <a:r>
              <a:rPr lang="en-US" baseline="0" dirty="0" smtClean="0"/>
              <a:t> to Acyl-CoA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45271-F616-834D-83D5-183FB764640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447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17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4BB097-F613-C94D-9789-966E1579121D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F08C6-06C8-4440-A5B9-4359E3873D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2271CCB7-CFC5-DB4B-9FBE-7C11FA427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11/27/17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12D1753E-F60F-C242-8958-02455B3EF50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150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4" Type="http://schemas.openxmlformats.org/officeDocument/2006/relationships/image" Target="../media/image16.jp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gi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Lipid Catabolism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Dual Macronutrient Economy Hypothesis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Preferentially Use Carbohydrates as </a:t>
            </a:r>
            <a:r>
              <a:rPr lang="en-US" dirty="0" smtClean="0"/>
              <a:t>Fuel if they are present</a:t>
            </a:r>
            <a:endParaRPr lang="en-US" dirty="0" smtClean="0"/>
          </a:p>
          <a:p>
            <a:r>
              <a:rPr lang="en-US" dirty="0" smtClean="0"/>
              <a:t>As a Result Spares Dietary and </a:t>
            </a:r>
            <a:r>
              <a:rPr lang="en-US" i="1" dirty="0" smtClean="0"/>
              <a:t>de </a:t>
            </a:r>
            <a:r>
              <a:rPr lang="en-US" i="1" dirty="0" smtClean="0"/>
              <a:t>novo </a:t>
            </a:r>
            <a:r>
              <a:rPr lang="en-US" dirty="0" smtClean="0"/>
              <a:t>Fat, mechanisms include:</a:t>
            </a:r>
            <a:endParaRPr lang="en-US" dirty="0" smtClean="0"/>
          </a:p>
          <a:p>
            <a:pPr lvl="1"/>
            <a:r>
              <a:rPr lang="en-US" dirty="0" smtClean="0"/>
              <a:t>Prevents beta oxidation</a:t>
            </a:r>
          </a:p>
          <a:p>
            <a:pPr lvl="1"/>
            <a:r>
              <a:rPr lang="en-US" dirty="0" smtClean="0"/>
              <a:t>Prevents lipolysis</a:t>
            </a:r>
          </a:p>
          <a:p>
            <a:r>
              <a:rPr lang="en-US" dirty="0" smtClean="0"/>
              <a:t>Proposed as the way that high carbohydrate diets obesity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14160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titled-p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236716" y="-369515"/>
            <a:ext cx="1967452" cy="78089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Fatty Acid Activation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u="sng" dirty="0"/>
              <a:t>Initial reaction </a:t>
            </a:r>
            <a:r>
              <a:rPr lang="en-US" dirty="0"/>
              <a:t>converts fatty acid to fatty acid acyl-CoA (cytoplasm) (</a:t>
            </a:r>
            <a:r>
              <a:rPr lang="en-US" u="sng" dirty="0"/>
              <a:t>energy utilization </a:t>
            </a:r>
            <a:r>
              <a:rPr lang="en-US" dirty="0"/>
              <a:t>– 2 </a:t>
            </a:r>
            <a:r>
              <a:rPr lang="en-US" dirty="0" smtClean="0"/>
              <a:t>ATP equivalents)</a:t>
            </a:r>
            <a:endParaRPr lang="en-US" dirty="0"/>
          </a:p>
          <a:p>
            <a:endParaRPr lang="en-US" sz="3100" dirty="0"/>
          </a:p>
          <a:p>
            <a:endParaRPr lang="en-US" sz="3100" dirty="0"/>
          </a:p>
          <a:p>
            <a:endParaRPr lang="en-US" sz="3100" dirty="0"/>
          </a:p>
          <a:p>
            <a:endParaRPr lang="en-US" dirty="0"/>
          </a:p>
          <a:p>
            <a:r>
              <a:rPr lang="en-US" dirty="0"/>
              <a:t>Fatty acid acyl CoA is transported from the </a:t>
            </a:r>
            <a:r>
              <a:rPr lang="en-US" u="sng" dirty="0"/>
              <a:t>cytoplasm</a:t>
            </a:r>
            <a:r>
              <a:rPr lang="en-US" dirty="0"/>
              <a:t> to </a:t>
            </a:r>
            <a:r>
              <a:rPr lang="en-US" u="sng" dirty="0"/>
              <a:t>mitochondria</a:t>
            </a:r>
            <a:r>
              <a:rPr lang="en-US" dirty="0"/>
              <a:t> for </a:t>
            </a:r>
            <a:r>
              <a:rPr lang="en-US" dirty="0" smtClean="0">
                <a:latin typeface="Symbol" charset="2"/>
                <a:ea typeface="Symbol" charset="2"/>
                <a:cs typeface="Symbol" charset="2"/>
              </a:rPr>
              <a:t>b</a:t>
            </a:r>
            <a:r>
              <a:rPr lang="en-US" dirty="0" smtClean="0"/>
              <a:t>-oxidation</a:t>
            </a:r>
          </a:p>
          <a:p>
            <a:r>
              <a:rPr lang="en-US" sz="3100" dirty="0" smtClean="0"/>
              <a:t>Same as initial reaction for triglyceride synthesis</a:t>
            </a:r>
            <a:endParaRPr lang="en-US" sz="3100" dirty="0"/>
          </a:p>
          <a:p>
            <a:pPr lvl="1"/>
            <a:endParaRPr lang="en-US" sz="3100" dirty="0"/>
          </a:p>
          <a:p>
            <a:pPr lvl="1"/>
            <a:endParaRPr lang="en-US" sz="3100" dirty="0"/>
          </a:p>
          <a:p>
            <a:endParaRPr lang="en-US" sz="3100" dirty="0"/>
          </a:p>
        </p:txBody>
      </p:sp>
    </p:spTree>
    <p:extLst>
      <p:ext uri="{BB962C8B-B14F-4D97-AF65-F5344CB8AC3E}">
        <p14:creationId xmlns:p14="http://schemas.microsoft.com/office/powerpoint/2010/main" val="63617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Fatty Acid </a:t>
            </a:r>
            <a:r>
              <a:rPr lang="en-US" dirty="0" smtClean="0"/>
              <a:t>Transport into Mitochondria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30213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Carnitine transport system:</a:t>
            </a:r>
          </a:p>
          <a:p>
            <a:pPr lvl="1"/>
            <a:r>
              <a:rPr lang="en-US" dirty="0" smtClean="0"/>
              <a:t>Uses </a:t>
            </a:r>
            <a:r>
              <a:rPr lang="en-US" u="sng" dirty="0" smtClean="0"/>
              <a:t>carnitine</a:t>
            </a:r>
            <a:r>
              <a:rPr lang="en-US" dirty="0" smtClean="0"/>
              <a:t> as a carrier molecule </a:t>
            </a:r>
          </a:p>
          <a:p>
            <a:pPr lvl="1"/>
            <a:r>
              <a:rPr lang="en-US" dirty="0" smtClean="0"/>
              <a:t>Carnitine moves fatty acyl CoA from cytoplasm across mitochondrial membrane to </a:t>
            </a:r>
            <a:r>
              <a:rPr lang="en-US" u="sng" dirty="0" smtClean="0"/>
              <a:t>mitochondria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135" y="1690688"/>
            <a:ext cx="6492865" cy="433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06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does carnitine come from?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Lysine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Arginine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Asparagine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Glutamine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Carnitine deficiencies</a:t>
            </a:r>
          </a:p>
          <a:p>
            <a:pPr lvl="1"/>
            <a:r>
              <a:rPr lang="en-US" dirty="0" smtClean="0"/>
              <a:t>Genetically due to reduced transport into cells</a:t>
            </a:r>
          </a:p>
          <a:p>
            <a:pPr lvl="1"/>
            <a:r>
              <a:rPr lang="en-US" dirty="0" smtClean="0"/>
              <a:t>1:67,000 individuals</a:t>
            </a:r>
          </a:p>
          <a:p>
            <a:pPr lvl="1"/>
            <a:r>
              <a:rPr lang="en-US" dirty="0" smtClean="0"/>
              <a:t>Symptoms</a:t>
            </a:r>
          </a:p>
          <a:p>
            <a:pPr lvl="2"/>
            <a:r>
              <a:rPr lang="en-US" dirty="0" smtClean="0"/>
              <a:t>Cardiomyopathy</a:t>
            </a:r>
          </a:p>
          <a:p>
            <a:pPr lvl="2"/>
            <a:r>
              <a:rPr lang="en-US" dirty="0" err="1" smtClean="0"/>
              <a:t>Hypoketotic</a:t>
            </a:r>
            <a:r>
              <a:rPr lang="en-US" dirty="0" smtClean="0"/>
              <a:t> </a:t>
            </a:r>
            <a:r>
              <a:rPr lang="en-US" dirty="0" smtClean="0"/>
              <a:t>hypoglycemia (low ketones and low glucose)</a:t>
            </a:r>
            <a:endParaRPr lang="en-US" dirty="0" smtClean="0"/>
          </a:p>
          <a:p>
            <a:pPr lvl="2"/>
            <a:r>
              <a:rPr lang="en-US" dirty="0" smtClean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931010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Co-ordinate regulation of lipogenesis and </a:t>
            </a:r>
            <a:r>
              <a:rPr lang="en-US" dirty="0" smtClean="0">
                <a:latin typeface="Symbol" charset="2"/>
                <a:ea typeface="Symbol" charset="2"/>
                <a:cs typeface="Symbol" charset="2"/>
              </a:rPr>
              <a:t>b</a:t>
            </a:r>
            <a:r>
              <a:rPr lang="en-US" dirty="0" smtClean="0"/>
              <a:t>-oxidation by ACC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838200" y="1825625"/>
            <a:ext cx="6624484" cy="4351338"/>
          </a:xfrm>
        </p:spPr>
        <p:txBody>
          <a:bodyPr/>
          <a:lstStyle/>
          <a:p>
            <a:r>
              <a:rPr lang="en-US" dirty="0" smtClean="0"/>
              <a:t>The product of the ACC reaction inhibits CPTI</a:t>
            </a:r>
          </a:p>
          <a:p>
            <a:pPr lvl="1"/>
            <a:r>
              <a:rPr lang="en-US" dirty="0" smtClean="0"/>
              <a:t>This prevents lipid oxidation while fatty acids are being made</a:t>
            </a:r>
          </a:p>
          <a:p>
            <a:pPr lvl="1"/>
            <a:r>
              <a:rPr lang="en-US" dirty="0" smtClean="0"/>
              <a:t>Activated fatty acids (CoA-conjugated) are made into triglycerides</a:t>
            </a:r>
          </a:p>
          <a:p>
            <a:r>
              <a:rPr lang="en-US" dirty="0" smtClean="0"/>
              <a:t>Adrenaline and energy needs inhibit ACC</a:t>
            </a:r>
          </a:p>
          <a:p>
            <a:pPr lvl="1"/>
            <a:r>
              <a:rPr lang="en-US" dirty="0" smtClean="0"/>
              <a:t>This prevents </a:t>
            </a:r>
            <a:r>
              <a:rPr lang="en-US" dirty="0" err="1" smtClean="0"/>
              <a:t>Malonyl</a:t>
            </a:r>
            <a:r>
              <a:rPr lang="en-US" dirty="0" smtClean="0"/>
              <a:t>-CoA production</a:t>
            </a:r>
          </a:p>
          <a:p>
            <a:pPr lvl="1"/>
            <a:r>
              <a:rPr lang="en-US" dirty="0" smtClean="0"/>
              <a:t>Activated fatty acids are oxidized</a:t>
            </a:r>
          </a:p>
          <a:p>
            <a:pPr lvl="1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273" y="1941603"/>
            <a:ext cx="4096512" cy="4385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273" y="1825625"/>
            <a:ext cx="4096512" cy="4617256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8288594" y="4557252"/>
            <a:ext cx="766916" cy="82590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8288594" y="4557252"/>
            <a:ext cx="648929" cy="9291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321410" y="5351054"/>
            <a:ext cx="766916" cy="825909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10321410" y="5351054"/>
            <a:ext cx="648929" cy="9291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8288594" y="3613510"/>
            <a:ext cx="1489587" cy="901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99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Chronic Regulation of Fatty Acid Oxidation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397478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Peroxisome Proliferator Activating Receptor (</a:t>
            </a:r>
            <a:r>
              <a:rPr lang="en-US" dirty="0" err="1" smtClean="0"/>
              <a:t>PPAR</a:t>
            </a:r>
            <a:r>
              <a:rPr lang="en-US" dirty="0" err="1" smtClean="0"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 smtClean="0"/>
              <a:t> and </a:t>
            </a:r>
            <a:r>
              <a:rPr lang="en-US" dirty="0" err="1" smtClean="0"/>
              <a:t>PPAR</a:t>
            </a:r>
            <a:r>
              <a:rPr lang="en-US" dirty="0" err="1" smtClean="0">
                <a:latin typeface="Symbol" charset="2"/>
                <a:ea typeface="Symbol" charset="2"/>
                <a:cs typeface="Symbol" charset="2"/>
              </a:rPr>
              <a:t>d</a:t>
            </a:r>
            <a:r>
              <a:rPr lang="en-US" dirty="0" smtClean="0"/>
              <a:t>)</a:t>
            </a:r>
          </a:p>
          <a:p>
            <a:r>
              <a:rPr lang="en-US" dirty="0" smtClean="0"/>
              <a:t>Activated by several ligands (PUFAs, </a:t>
            </a:r>
            <a:r>
              <a:rPr lang="en-US" dirty="0" err="1" smtClean="0"/>
              <a:t>eiscosanoids</a:t>
            </a:r>
            <a:r>
              <a:rPr lang="en-US" dirty="0" smtClean="0"/>
              <a:t>, drugs)</a:t>
            </a:r>
          </a:p>
          <a:p>
            <a:r>
              <a:rPr lang="en-US" dirty="0" smtClean="0"/>
              <a:t>Also increased by exercise (muscle) and increased fat uptake (liver and muscle)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417" y="1656302"/>
            <a:ext cx="6520339" cy="454250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111614" y="5748053"/>
            <a:ext cx="1913282" cy="901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50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 </a:t>
            </a:r>
            <a:r>
              <a:rPr lang="en-US" dirty="0" smtClean="0">
                <a:latin typeface="Symbol" charset="2"/>
                <a:ea typeface="Symbol" charset="2"/>
                <a:cs typeface="Symbol" charset="2"/>
              </a:rPr>
              <a:t>b</a:t>
            </a:r>
            <a:r>
              <a:rPr lang="en-US" dirty="0" smtClean="0"/>
              <a:t>-oxidation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849481" y="1831913"/>
            <a:ext cx="3994355" cy="4351338"/>
          </a:xfrm>
        </p:spPr>
        <p:txBody>
          <a:bodyPr/>
          <a:lstStyle/>
          <a:p>
            <a:r>
              <a:rPr lang="en-US" dirty="0" smtClean="0"/>
              <a:t>Starts at carboxyl end</a:t>
            </a:r>
          </a:p>
          <a:p>
            <a:r>
              <a:rPr lang="en-US" dirty="0" smtClean="0"/>
              <a:t>Each cycle</a:t>
            </a:r>
          </a:p>
          <a:p>
            <a:pPr lvl="1"/>
            <a:r>
              <a:rPr lang="en-US" dirty="0" smtClean="0"/>
              <a:t>Generates FADH2</a:t>
            </a:r>
          </a:p>
          <a:p>
            <a:pPr lvl="1"/>
            <a:r>
              <a:rPr lang="en-US" dirty="0" smtClean="0"/>
              <a:t>Generates NADH</a:t>
            </a:r>
          </a:p>
          <a:p>
            <a:pPr lvl="1"/>
            <a:r>
              <a:rPr lang="en-US" dirty="0" smtClean="0"/>
              <a:t>Generates Acetyl-CoA</a:t>
            </a:r>
          </a:p>
          <a:p>
            <a:r>
              <a:rPr lang="en-US" dirty="0" smtClean="0"/>
              <a:t>Last step has two Acetyl-CoA as products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855110" y="5825768"/>
            <a:ext cx="3991549" cy="9015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430" y="1287892"/>
            <a:ext cx="6806995" cy="543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255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Unsaturated Fatty Acids and Chain Length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226277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In general PUFA/MUFA are oxidized faster</a:t>
            </a:r>
          </a:p>
          <a:p>
            <a:pPr lvl="1"/>
            <a:r>
              <a:rPr lang="en-US" dirty="0" smtClean="0"/>
              <a:t>Dehydrogenation step </a:t>
            </a:r>
            <a:r>
              <a:rPr lang="en-US" dirty="0" err="1" smtClean="0"/>
              <a:t>isnt</a:t>
            </a:r>
            <a:r>
              <a:rPr lang="en-US" dirty="0" smtClean="0"/>
              <a:t> needed</a:t>
            </a:r>
          </a:p>
          <a:p>
            <a:r>
              <a:rPr lang="en-US" dirty="0" smtClean="0"/>
              <a:t>Short/medium chain fatty acids are also oxidized faster </a:t>
            </a:r>
          </a:p>
          <a:p>
            <a:pPr lvl="1"/>
            <a:r>
              <a:rPr lang="en-US" dirty="0" smtClean="0"/>
              <a:t>Direct portal transport to liver</a:t>
            </a:r>
          </a:p>
          <a:p>
            <a:pPr lvl="1"/>
            <a:r>
              <a:rPr lang="en-US" dirty="0" smtClean="0"/>
              <a:t>SCFA/MCFA do not need carnitine transport</a:t>
            </a:r>
          </a:p>
          <a:p>
            <a:r>
              <a:rPr lang="en-US" dirty="0" smtClean="0"/>
              <a:t>Very long chain fatty acids oxidized in peroxisomes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7" t="57993" r="71467" b="1651"/>
          <a:stretch/>
        </p:blipFill>
        <p:spPr>
          <a:xfrm>
            <a:off x="7172242" y="1600200"/>
            <a:ext cx="3333919" cy="434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82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Energy Content From Fatty Acids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6962109" cy="368458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Length, subtract 2 and divide by two</a:t>
            </a:r>
          </a:p>
          <a:p>
            <a:r>
              <a:rPr lang="en-US" dirty="0" smtClean="0"/>
              <a:t>Each cycle (14 ATP)</a:t>
            </a:r>
          </a:p>
          <a:p>
            <a:pPr lvl="1"/>
            <a:r>
              <a:rPr lang="en-US" dirty="0" smtClean="0"/>
              <a:t>1 NADH (2.5 ATP)</a:t>
            </a:r>
          </a:p>
          <a:p>
            <a:pPr lvl="1"/>
            <a:r>
              <a:rPr lang="en-US" dirty="0" smtClean="0"/>
              <a:t>1 FADH (1.5 ATP)</a:t>
            </a:r>
          </a:p>
          <a:p>
            <a:pPr lvl="1"/>
            <a:r>
              <a:rPr lang="en-US" dirty="0" smtClean="0"/>
              <a:t>1 Acetyl-CoA (10 ATP)</a:t>
            </a:r>
          </a:p>
          <a:p>
            <a:r>
              <a:rPr lang="en-US" dirty="0" smtClean="0"/>
              <a:t>Add back Acetyl-CoA from last step (10 ATP)</a:t>
            </a:r>
          </a:p>
          <a:p>
            <a:r>
              <a:rPr lang="en-US" dirty="0" smtClean="0"/>
              <a:t>Remove 1.5 ATP per double bond</a:t>
            </a:r>
          </a:p>
          <a:p>
            <a:r>
              <a:rPr lang="en-US" dirty="0" smtClean="0"/>
              <a:t>Remove 2 ATP for activation by ACS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472948" y="1681163"/>
            <a:ext cx="5183188" cy="823912"/>
          </a:xfrm>
        </p:spPr>
        <p:txBody>
          <a:bodyPr/>
          <a:lstStyle/>
          <a:p>
            <a:r>
              <a:rPr lang="en-US" dirty="0" smtClean="0"/>
              <a:t>Example (C16:1)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472948" y="2505075"/>
            <a:ext cx="5183188" cy="3684588"/>
          </a:xfrm>
        </p:spPr>
        <p:txBody>
          <a:bodyPr/>
          <a:lstStyle/>
          <a:p>
            <a:r>
              <a:rPr lang="en-US" dirty="0" smtClean="0"/>
              <a:t>(16-2)/2 = 7</a:t>
            </a:r>
          </a:p>
          <a:p>
            <a:r>
              <a:rPr lang="en-US" dirty="0" smtClean="0"/>
              <a:t>14 x 7  leads to	98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1 leads to 		10</a:t>
            </a:r>
          </a:p>
          <a:p>
            <a:r>
              <a:rPr lang="en-US" dirty="0" smtClean="0"/>
              <a:t>1x1.5=1.5ATP	-1.5</a:t>
            </a:r>
            <a:endParaRPr lang="en-US" dirty="0"/>
          </a:p>
          <a:p>
            <a:r>
              <a:rPr lang="en-US" dirty="0" smtClean="0"/>
              <a:t>-2 ATP		-2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064542" y="6292282"/>
            <a:ext cx="10070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104.5</a:t>
            </a:r>
            <a:endParaRPr lang="en-US" sz="28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8472948" y="6189663"/>
            <a:ext cx="359860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01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Peroxisomal</a:t>
            </a:r>
            <a:r>
              <a:rPr lang="en-US" dirty="0" smtClean="0"/>
              <a:t> Beta Oxidation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002161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Very long chain fatty acids (&gt;22 C) are selectively oxidized in peroxisomes </a:t>
            </a:r>
          </a:p>
          <a:p>
            <a:r>
              <a:rPr lang="en-US" dirty="0" smtClean="0"/>
              <a:t>Not coupled to ETC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eroxide generated instead of O2 -&gt; H20 </a:t>
            </a:r>
          </a:p>
          <a:p>
            <a:pPr lvl="1"/>
            <a:r>
              <a:rPr lang="en-US" dirty="0" smtClean="0"/>
              <a:t>Peroxide removed as catalase (no ATP generated here)</a:t>
            </a:r>
          </a:p>
          <a:p>
            <a:pPr lvl="1"/>
            <a:r>
              <a:rPr lang="en-US" dirty="0" smtClean="0"/>
              <a:t>SCFA and MCFA sent to mitochondria</a:t>
            </a:r>
          </a:p>
          <a:p>
            <a:r>
              <a:rPr lang="en-US" dirty="0" smtClean="0"/>
              <a:t>Defects lead to accumulation of VLCFA (Zellweger syndrome)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577" y="1845547"/>
            <a:ext cx="3824048" cy="403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88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Question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How does </a:t>
            </a:r>
            <a:r>
              <a:rPr lang="en-US" dirty="0" err="1" smtClean="0"/>
              <a:t>peroxisomal</a:t>
            </a:r>
            <a:r>
              <a:rPr lang="en-US" dirty="0" smtClean="0"/>
              <a:t> lipid oxidation differ from mitochondrial lipid oxidation?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Different terminal electron acceptor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Different rate limiting enzyme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Different </a:t>
            </a:r>
            <a:r>
              <a:rPr lang="en-US" dirty="0" smtClean="0"/>
              <a:t>initial substrate </a:t>
            </a:r>
            <a:r>
              <a:rPr lang="en-US" dirty="0" smtClean="0"/>
              <a:t>preferences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All of the above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497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Zellweger</a:t>
            </a:r>
            <a:r>
              <a:rPr lang="en-US" dirty="0" smtClean="0"/>
              <a:t> Syndrome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Peroxisome Biogenesis Disorder (PBD)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1489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qdefault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40" t="30915" r="20973" b="10218"/>
          <a:stretch/>
        </p:blipFill>
        <p:spPr>
          <a:xfrm>
            <a:off x="6604369" y="4022314"/>
            <a:ext cx="3920903" cy="28356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90521"/>
            <a:ext cx="8229600" cy="1143000"/>
          </a:xfrm>
        </p:spPr>
        <p:txBody>
          <a:bodyPr/>
          <a:lstStyle/>
          <a:p>
            <a:r>
              <a:rPr lang="en-US" dirty="0" smtClean="0"/>
              <a:t>What is ZS?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3373" y="1416475"/>
            <a:ext cx="8229601" cy="4935634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Autosomal Recessive Disorder</a:t>
            </a:r>
          </a:p>
          <a:p>
            <a:pPr lvl="0"/>
            <a:r>
              <a:rPr lang="en-US" dirty="0"/>
              <a:t>Mutations in the genes that cause the </a:t>
            </a:r>
            <a:r>
              <a:rPr lang="en-US" dirty="0" err="1"/>
              <a:t>Zellweger</a:t>
            </a:r>
            <a:r>
              <a:rPr lang="en-US" dirty="0"/>
              <a:t> spectrum prevent peroxisomes from forming normally. </a:t>
            </a:r>
            <a:r>
              <a:rPr lang="en-US" dirty="0" smtClean="0"/>
              <a:t>Production is altered, leading to </a:t>
            </a:r>
            <a:r>
              <a:rPr lang="en-US" dirty="0" err="1" smtClean="0"/>
              <a:t>dysfunctionality</a:t>
            </a:r>
            <a:r>
              <a:rPr lang="en-US" dirty="0" smtClean="0"/>
              <a:t>. They </a:t>
            </a:r>
            <a:r>
              <a:rPr lang="en-US" dirty="0"/>
              <a:t>are also important </a:t>
            </a:r>
            <a:r>
              <a:rPr lang="en-US" dirty="0" smtClean="0"/>
              <a:t>for the production </a:t>
            </a:r>
            <a:r>
              <a:rPr lang="en-US" dirty="0"/>
              <a:t>of fats (lipids) used in digestion and in the nervous system. </a:t>
            </a:r>
            <a:endParaRPr lang="en-US" dirty="0" smtClean="0"/>
          </a:p>
          <a:p>
            <a:pPr lvl="1"/>
            <a:r>
              <a:rPr lang="en-US" dirty="0" err="1" smtClean="0"/>
              <a:t>Peroxins</a:t>
            </a:r>
            <a:r>
              <a:rPr lang="en-US" dirty="0" smtClean="0"/>
              <a:t> </a:t>
            </a:r>
            <a:r>
              <a:rPr lang="en-US" dirty="0"/>
              <a:t>assist in the </a:t>
            </a:r>
            <a:r>
              <a:rPr lang="en-US" dirty="0" smtClean="0"/>
              <a:t>formation</a:t>
            </a:r>
          </a:p>
          <a:p>
            <a:pPr marL="457200" lvl="1" indent="0">
              <a:buNone/>
            </a:pPr>
            <a:r>
              <a:rPr lang="en-US" dirty="0" smtClean="0"/>
              <a:t>of </a:t>
            </a:r>
            <a:r>
              <a:rPr lang="en-US" dirty="0"/>
              <a:t>peroxisomes by </a:t>
            </a:r>
            <a:r>
              <a:rPr lang="en-US" dirty="0" smtClean="0"/>
              <a:t>producing </a:t>
            </a:r>
            <a:r>
              <a:rPr lang="en-US" dirty="0"/>
              <a:t>the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membrane </a:t>
            </a:r>
            <a:r>
              <a:rPr lang="en-US" dirty="0"/>
              <a:t>that </a:t>
            </a:r>
            <a:r>
              <a:rPr lang="en-US" dirty="0" smtClean="0"/>
              <a:t>separates </a:t>
            </a:r>
            <a:r>
              <a:rPr lang="en-US" dirty="0"/>
              <a:t>the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peroxisome </a:t>
            </a:r>
            <a:r>
              <a:rPr lang="en-US" dirty="0"/>
              <a:t>from t</a:t>
            </a:r>
            <a:r>
              <a:rPr lang="en-US" dirty="0" smtClean="0"/>
              <a:t>he rest </a:t>
            </a:r>
            <a:r>
              <a:rPr lang="en-US" dirty="0"/>
              <a:t>of </a:t>
            </a:r>
            <a:r>
              <a:rPr lang="en-US" dirty="0" smtClean="0"/>
              <a:t>the</a:t>
            </a:r>
          </a:p>
          <a:p>
            <a:pPr marL="457200" lvl="1" indent="0">
              <a:buNone/>
            </a:pPr>
            <a:r>
              <a:rPr lang="en-US" dirty="0" smtClean="0"/>
              <a:t>cell </a:t>
            </a:r>
            <a:r>
              <a:rPr lang="en-US" dirty="0"/>
              <a:t>and by </a:t>
            </a:r>
            <a:r>
              <a:rPr lang="en-US" dirty="0" smtClean="0"/>
              <a:t>importing enzymes</a:t>
            </a:r>
          </a:p>
          <a:p>
            <a:pPr marL="457200" lvl="1" indent="0">
              <a:buNone/>
            </a:pPr>
            <a:r>
              <a:rPr lang="en-US" dirty="0" smtClean="0"/>
              <a:t>into </a:t>
            </a:r>
            <a:r>
              <a:rPr lang="en-US" dirty="0"/>
              <a:t>the </a:t>
            </a:r>
            <a:r>
              <a:rPr lang="en-US" dirty="0" smtClean="0"/>
              <a:t>peroxisome</a:t>
            </a:r>
          </a:p>
          <a:p>
            <a:pPr lvl="1"/>
            <a:endParaRPr lang="en-US" dirty="0"/>
          </a:p>
          <a:p>
            <a:pPr lvl="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0069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macr2013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064" r="-18064"/>
          <a:stretch>
            <a:fillRect/>
          </a:stretch>
        </p:blipFill>
        <p:spPr>
          <a:xfrm>
            <a:off x="625800" y="382333"/>
            <a:ext cx="11043086" cy="6073272"/>
          </a:xfrm>
        </p:spPr>
      </p:pic>
    </p:spTree>
    <p:extLst>
      <p:ext uri="{BB962C8B-B14F-4D97-AF65-F5344CB8AC3E}">
        <p14:creationId xmlns:p14="http://schemas.microsoft.com/office/powerpoint/2010/main" val="680749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Apparent Symptoms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/>
              <a:t>E</a:t>
            </a:r>
            <a:r>
              <a:rPr lang="en-US" dirty="0" smtClean="0"/>
              <a:t>nlarged liver, </a:t>
            </a:r>
            <a:r>
              <a:rPr lang="en-US" dirty="0"/>
              <a:t>characteristic facial features such as a high forehead, underdeveloped eyebrow ridges, and wide-set </a:t>
            </a:r>
            <a:r>
              <a:rPr lang="en-US" dirty="0" smtClean="0"/>
              <a:t>eyes </a:t>
            </a:r>
            <a:endParaRPr lang="en-US" dirty="0"/>
          </a:p>
          <a:p>
            <a:pPr lvl="0"/>
            <a:r>
              <a:rPr lang="en-US" dirty="0" smtClean="0"/>
              <a:t>Neurological </a:t>
            </a:r>
            <a:r>
              <a:rPr lang="en-US" dirty="0"/>
              <a:t>abnormalities such as cognitive impairment and seizures.</a:t>
            </a:r>
          </a:p>
          <a:p>
            <a:pPr lvl="0"/>
            <a:r>
              <a:rPr lang="en-US" dirty="0"/>
              <a:t>Infants </a:t>
            </a:r>
            <a:r>
              <a:rPr lang="en-US" dirty="0" smtClean="0"/>
              <a:t>with ZS also </a:t>
            </a:r>
            <a:r>
              <a:rPr lang="en-US" dirty="0"/>
              <a:t>lack muscle tone, sometimes to the point of being unable to </a:t>
            </a:r>
            <a:r>
              <a:rPr lang="en-US" dirty="0" smtClean="0"/>
              <a:t>move </a:t>
            </a:r>
            <a:endParaRPr lang="en-US" dirty="0"/>
          </a:p>
          <a:p>
            <a:pPr lvl="1"/>
            <a:r>
              <a:rPr lang="en-US" dirty="0"/>
              <a:t>M</a:t>
            </a:r>
            <a:r>
              <a:rPr lang="en-US" dirty="0" smtClean="0"/>
              <a:t>ay </a:t>
            </a:r>
            <a:r>
              <a:rPr lang="en-US" dirty="0"/>
              <a:t>not be able to suck or </a:t>
            </a:r>
            <a:r>
              <a:rPr lang="en-US" dirty="0" smtClean="0"/>
              <a:t>swallow</a:t>
            </a:r>
            <a:endParaRPr lang="en-US" dirty="0"/>
          </a:p>
          <a:p>
            <a:pPr lvl="0"/>
            <a:r>
              <a:rPr lang="en-US" dirty="0"/>
              <a:t>Some babies will be born with glaucoma, retinal degeneration, and impaired hearing. </a:t>
            </a:r>
          </a:p>
        </p:txBody>
      </p:sp>
    </p:spTree>
    <p:extLst>
      <p:ext uri="{BB962C8B-B14F-4D97-AF65-F5344CB8AC3E}">
        <p14:creationId xmlns:p14="http://schemas.microsoft.com/office/powerpoint/2010/main" val="17162489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13023_2015_368_Fig2_HTML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221" r="-71221"/>
          <a:stretch>
            <a:fillRect/>
          </a:stretch>
        </p:blipFill>
        <p:spPr>
          <a:xfrm>
            <a:off x="-1250162" y="389821"/>
            <a:ext cx="11139258" cy="6126163"/>
          </a:xfrm>
        </p:spPr>
      </p:pic>
      <p:pic>
        <p:nvPicPr>
          <p:cNvPr id="5" name="Picture 4" descr="image00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092" y="251497"/>
            <a:ext cx="4876800" cy="3251200"/>
          </a:xfrm>
          <a:prstGeom prst="rect">
            <a:avLst/>
          </a:prstGeom>
        </p:spPr>
      </p:pic>
      <p:pic>
        <p:nvPicPr>
          <p:cNvPr id="6" name="Picture 5" descr="Zellweger-syndrome-fac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896" y="3408822"/>
            <a:ext cx="2478370" cy="324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8364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52528"/>
            <a:ext cx="8229600" cy="1143000"/>
          </a:xfrm>
        </p:spPr>
        <p:txBody>
          <a:bodyPr/>
          <a:lstStyle/>
          <a:p>
            <a:r>
              <a:rPr lang="en-US" dirty="0" smtClean="0"/>
              <a:t>Symptoms &amp; Treatments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308300"/>
            <a:ext cx="8372332" cy="4651829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Adrenal Insufficiency </a:t>
            </a:r>
            <a:r>
              <a:rPr lang="en-US" sz="2800" b="1" dirty="0">
                <a:solidFill>
                  <a:srgbClr val="0000FF"/>
                </a:solidFill>
                <a:sym typeface="Wingdings"/>
              </a:rPr>
              <a:t> Cortisone</a:t>
            </a:r>
            <a:endParaRPr lang="en-US" sz="2800" b="1" dirty="0">
              <a:solidFill>
                <a:srgbClr val="0000FF"/>
              </a:solidFill>
            </a:endParaRPr>
          </a:p>
          <a:p>
            <a:r>
              <a:rPr lang="en-US" sz="2800" dirty="0">
                <a:solidFill>
                  <a:srgbClr val="FF0000"/>
                </a:solidFill>
              </a:rPr>
              <a:t>Coagulopathy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0000FF"/>
                </a:solidFill>
                <a:sym typeface="Wingdings"/>
              </a:rPr>
              <a:t> Vitamin K Supplementation </a:t>
            </a:r>
            <a:endParaRPr lang="en-US" sz="2800" b="1" dirty="0">
              <a:solidFill>
                <a:srgbClr val="0000FF"/>
              </a:solidFill>
            </a:endParaRPr>
          </a:p>
          <a:p>
            <a:r>
              <a:rPr lang="en-US" sz="2800" dirty="0">
                <a:solidFill>
                  <a:srgbClr val="FF0000"/>
                </a:solidFill>
              </a:rPr>
              <a:t>Epilepsy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0000FF"/>
                </a:solidFill>
                <a:sym typeface="Wingdings"/>
              </a:rPr>
              <a:t> Standard Epileptic Drugs</a:t>
            </a:r>
            <a:endParaRPr lang="en-US" sz="2800" b="1" dirty="0">
              <a:solidFill>
                <a:srgbClr val="0000FF"/>
              </a:solidFill>
            </a:endParaRPr>
          </a:p>
          <a:p>
            <a:r>
              <a:rPr lang="en-US" sz="2800" dirty="0">
                <a:solidFill>
                  <a:srgbClr val="FF0000"/>
                </a:solidFill>
              </a:rPr>
              <a:t>Hearing Impairment </a:t>
            </a:r>
            <a:r>
              <a:rPr lang="en-US" sz="2800" b="1" dirty="0">
                <a:solidFill>
                  <a:srgbClr val="0000FF"/>
                </a:solidFill>
                <a:sym typeface="Wingdings"/>
              </a:rPr>
              <a:t> Hearing Aids, Cochlear Implants</a:t>
            </a:r>
            <a:endParaRPr lang="en-US" sz="2800" b="1" dirty="0">
              <a:solidFill>
                <a:srgbClr val="0000FF"/>
              </a:solidFill>
            </a:endParaRPr>
          </a:p>
          <a:p>
            <a:r>
              <a:rPr lang="en-US" sz="2800" dirty="0">
                <a:solidFill>
                  <a:srgbClr val="FF0000"/>
                </a:solidFill>
              </a:rPr>
              <a:t>High </a:t>
            </a:r>
            <a:r>
              <a:rPr lang="en-US" sz="2800" dirty="0" err="1">
                <a:solidFill>
                  <a:srgbClr val="FF0000"/>
                </a:solidFill>
              </a:rPr>
              <a:t>Phytanic</a:t>
            </a:r>
            <a:r>
              <a:rPr lang="en-US" sz="2800" dirty="0">
                <a:solidFill>
                  <a:srgbClr val="FF0000"/>
                </a:solidFill>
              </a:rPr>
              <a:t> Acid Plasma Level</a:t>
            </a:r>
            <a:r>
              <a:rPr lang="en-US" sz="2800" dirty="0"/>
              <a:t> </a:t>
            </a:r>
            <a:r>
              <a:rPr lang="en-US" sz="2800" b="1" dirty="0">
                <a:solidFill>
                  <a:srgbClr val="0000FF"/>
                </a:solidFill>
                <a:sym typeface="Wingdings"/>
              </a:rPr>
              <a:t> </a:t>
            </a:r>
            <a:r>
              <a:rPr lang="en-US" sz="2800" b="1" dirty="0" err="1">
                <a:solidFill>
                  <a:srgbClr val="0000FF"/>
                </a:solidFill>
                <a:sym typeface="Wingdings"/>
              </a:rPr>
              <a:t>Phytanic</a:t>
            </a:r>
            <a:r>
              <a:rPr lang="en-US" sz="2800" b="1" dirty="0">
                <a:solidFill>
                  <a:srgbClr val="0000FF"/>
                </a:solidFill>
                <a:sym typeface="Wingdings"/>
              </a:rPr>
              <a:t> Acid Restricted Diet</a:t>
            </a:r>
            <a:endParaRPr lang="en-US" sz="2800" b="1" dirty="0">
              <a:solidFill>
                <a:srgbClr val="0000FF"/>
              </a:solidFill>
            </a:endParaRPr>
          </a:p>
          <a:p>
            <a:r>
              <a:rPr lang="en-US" sz="2800" dirty="0">
                <a:solidFill>
                  <a:srgbClr val="FF0000"/>
                </a:solidFill>
              </a:rPr>
              <a:t>Low Levels of Fat Soluble Vitamins (A,D,E) </a:t>
            </a:r>
            <a:r>
              <a:rPr lang="en-US" sz="2800" b="1" dirty="0">
                <a:solidFill>
                  <a:srgbClr val="0000FF"/>
                </a:solidFill>
                <a:sym typeface="Wingdings"/>
              </a:rPr>
              <a:t> Vitamin Supplementation</a:t>
            </a:r>
            <a:r>
              <a:rPr lang="en-US" sz="2800" b="1" dirty="0">
                <a:solidFill>
                  <a:srgbClr val="660066"/>
                </a:solidFill>
                <a:sym typeface="Wingdings"/>
              </a:rPr>
              <a:t> </a:t>
            </a:r>
            <a:endParaRPr lang="en-US" sz="2800" b="1" dirty="0">
              <a:solidFill>
                <a:srgbClr val="660066"/>
              </a:solidFill>
            </a:endParaRPr>
          </a:p>
          <a:p>
            <a:r>
              <a:rPr lang="en-US" sz="2800" dirty="0">
                <a:solidFill>
                  <a:srgbClr val="FF0000"/>
                </a:solidFill>
              </a:rPr>
              <a:t>Visual Impairment </a:t>
            </a:r>
            <a:r>
              <a:rPr lang="en-US" sz="2800" b="1" dirty="0">
                <a:solidFill>
                  <a:srgbClr val="0000FF"/>
                </a:solidFill>
                <a:sym typeface="Wingdings"/>
              </a:rPr>
              <a:t> Cataract Removal, Glasses etc. </a:t>
            </a:r>
            <a:endParaRPr lang="en-US" sz="28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0347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Still Confusion about ZSD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The pathophysiology of ZSD is still poorly </a:t>
            </a:r>
            <a:r>
              <a:rPr lang="en-US" dirty="0" smtClean="0"/>
              <a:t>understood</a:t>
            </a:r>
          </a:p>
          <a:p>
            <a:pPr lvl="0"/>
            <a:r>
              <a:rPr lang="en-US" dirty="0"/>
              <a:t>I</a:t>
            </a:r>
            <a:r>
              <a:rPr lang="en-US" dirty="0" smtClean="0"/>
              <a:t>t </a:t>
            </a:r>
            <a:r>
              <a:rPr lang="en-US" dirty="0"/>
              <a:t>is still not clear when or why ZSD patients develop severe rapid progressive </a:t>
            </a:r>
            <a:r>
              <a:rPr lang="en-US" dirty="0" err="1" smtClean="0"/>
              <a:t>leukodystrophy</a:t>
            </a:r>
            <a:endParaRPr lang="en-US" dirty="0" smtClean="0"/>
          </a:p>
          <a:p>
            <a:pPr lvl="0"/>
            <a:r>
              <a:rPr lang="en-US" dirty="0" smtClean="0"/>
              <a:t>Can be detected via genetic testing</a:t>
            </a:r>
          </a:p>
          <a:p>
            <a:pPr lvl="0"/>
            <a:r>
              <a:rPr lang="en-US" dirty="0" smtClean="0"/>
              <a:t>Diagnosis challenging due to the spectrum of similar disorders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0317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73556" y="2942851"/>
            <a:ext cx="8137244" cy="318331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/>
              <a:t>Questions?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944492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Odd-Chained Fatty Acids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45506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Present in ruminant milk</a:t>
            </a:r>
          </a:p>
          <a:p>
            <a:r>
              <a:rPr lang="en-US" dirty="0" smtClean="0"/>
              <a:t>After last cycle there is a three-carbon (</a:t>
            </a:r>
            <a:r>
              <a:rPr lang="en-US" dirty="0" err="1" smtClean="0"/>
              <a:t>Propionyl</a:t>
            </a:r>
            <a:r>
              <a:rPr lang="en-US" dirty="0" smtClean="0"/>
              <a:t>-CoA) and two-carbon (Acetyl-CoA) left</a:t>
            </a:r>
          </a:p>
          <a:p>
            <a:r>
              <a:rPr lang="en-US" dirty="0" err="1" smtClean="0"/>
              <a:t>Propionyl</a:t>
            </a:r>
            <a:r>
              <a:rPr lang="en-US" dirty="0" smtClean="0"/>
              <a:t>-CoA is converted to the TCA intermediate </a:t>
            </a:r>
            <a:r>
              <a:rPr lang="en-US" dirty="0" err="1" smtClean="0"/>
              <a:t>Succinyl</a:t>
            </a:r>
            <a:r>
              <a:rPr lang="en-US" dirty="0" smtClean="0"/>
              <a:t>-CoA at a cost of 1 ATP.</a:t>
            </a:r>
          </a:p>
          <a:p>
            <a:pPr lvl="1"/>
            <a:r>
              <a:rPr lang="en-US" dirty="0" smtClean="0"/>
              <a:t>This is also true for several amino acids (Val, Ile, </a:t>
            </a:r>
            <a:r>
              <a:rPr lang="en-US" dirty="0" err="1" smtClean="0"/>
              <a:t>Thr</a:t>
            </a:r>
            <a:r>
              <a:rPr lang="en-US" dirty="0" smtClean="0"/>
              <a:t>, Met)</a:t>
            </a:r>
          </a:p>
          <a:p>
            <a:r>
              <a:rPr lang="en-US" dirty="0" smtClean="0"/>
              <a:t>Dependent on Vitamin B12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706" y="1825625"/>
            <a:ext cx="4238641" cy="465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546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Ketone Body Oxidation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37614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Ketone bodies cannot be oxidized in the liver due to the absence of OXCT1</a:t>
            </a:r>
          </a:p>
          <a:p>
            <a:r>
              <a:rPr lang="en-US" dirty="0" smtClean="0"/>
              <a:t>In other tissues beta </a:t>
            </a:r>
            <a:r>
              <a:rPr lang="en-US" dirty="0" err="1" smtClean="0"/>
              <a:t>hydroxybutyrate</a:t>
            </a:r>
            <a:r>
              <a:rPr lang="en-US" dirty="0" smtClean="0"/>
              <a:t> can be converted to Acetyl-CoA</a:t>
            </a:r>
          </a:p>
          <a:p>
            <a:pPr lvl="1"/>
            <a:r>
              <a:rPr lang="en-US" dirty="0" smtClean="0"/>
              <a:t>Produces 1 NADH</a:t>
            </a:r>
          </a:p>
          <a:p>
            <a:pPr lvl="1"/>
            <a:r>
              <a:rPr lang="en-US" dirty="0" smtClean="0"/>
              <a:t>2 Acetyl-CoA</a:t>
            </a:r>
          </a:p>
          <a:p>
            <a:pPr lvl="1"/>
            <a:r>
              <a:rPr lang="en-US" dirty="0" smtClean="0"/>
              <a:t>Costs 1 GTP to regenerate </a:t>
            </a:r>
            <a:r>
              <a:rPr lang="en-US" dirty="0" err="1" smtClean="0"/>
              <a:t>Succinyl</a:t>
            </a:r>
            <a:r>
              <a:rPr lang="en-US" dirty="0" smtClean="0"/>
              <a:t>-CoA from Succinate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5814" y="1445341"/>
            <a:ext cx="6816186" cy="511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860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Question #2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b="1" u="sng" dirty="0" smtClean="0"/>
              <a:t>does not </a:t>
            </a:r>
            <a:r>
              <a:rPr lang="en-US" dirty="0" smtClean="0"/>
              <a:t>promote </a:t>
            </a:r>
            <a:r>
              <a:rPr lang="en-US" dirty="0" err="1" smtClean="0"/>
              <a:t>ketogenesis</a:t>
            </a:r>
            <a:r>
              <a:rPr lang="en-US" dirty="0" smtClean="0"/>
              <a:t>?</a:t>
            </a:r>
          </a:p>
          <a:p>
            <a:pPr marL="914400" lvl="1" indent="-514350">
              <a:buFont typeface="+mj-lt"/>
              <a:buAutoNum type="alphaUcPeriod"/>
            </a:pPr>
            <a:r>
              <a:rPr lang="en-US" dirty="0" smtClean="0"/>
              <a:t>Lack of carbohydrates</a:t>
            </a:r>
          </a:p>
          <a:p>
            <a:pPr marL="914400" lvl="1" indent="-514350">
              <a:buFont typeface="+mj-lt"/>
              <a:buAutoNum type="alphaUcPeriod"/>
            </a:pPr>
            <a:r>
              <a:rPr lang="en-US" dirty="0" smtClean="0"/>
              <a:t>Prolonged fasting</a:t>
            </a:r>
          </a:p>
          <a:p>
            <a:pPr marL="914400" lvl="1" indent="-514350">
              <a:buFont typeface="+mj-lt"/>
              <a:buAutoNum type="alphaUcPeriod"/>
            </a:pPr>
            <a:r>
              <a:rPr lang="en-US" dirty="0" smtClean="0"/>
              <a:t>Reduced lipolysis in adipose tissue</a:t>
            </a:r>
          </a:p>
          <a:p>
            <a:pPr marL="914400" lvl="1" indent="-514350">
              <a:buFont typeface="+mj-lt"/>
              <a:buAutoNum type="alphaUcPeriod"/>
            </a:pPr>
            <a:r>
              <a:rPr lang="en-US" dirty="0" smtClean="0"/>
              <a:t>Uncontrolled Type 1 Diabetes</a:t>
            </a:r>
          </a:p>
        </p:txBody>
      </p:sp>
    </p:spTree>
    <p:extLst>
      <p:ext uri="{BB962C8B-B14F-4D97-AF65-F5344CB8AC3E}">
        <p14:creationId xmlns:p14="http://schemas.microsoft.com/office/powerpoint/2010/main" val="705006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 Map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5066070"/>
          </a:xfrm>
        </p:spPr>
        <p:txBody>
          <a:bodyPr numCol="2">
            <a:normAutofit fontScale="85000" lnSpcReduction="20000"/>
          </a:bodyPr>
          <a:lstStyle/>
          <a:p>
            <a:r>
              <a:rPr lang="en-US" dirty="0" smtClean="0"/>
              <a:t>Chronic Activation of FAO</a:t>
            </a:r>
          </a:p>
          <a:p>
            <a:r>
              <a:rPr lang="en-US" dirty="0" smtClean="0"/>
              <a:t>Acute Activation of FAO</a:t>
            </a:r>
          </a:p>
          <a:p>
            <a:r>
              <a:rPr lang="en-US" dirty="0" smtClean="0"/>
              <a:t>ACC</a:t>
            </a:r>
          </a:p>
          <a:p>
            <a:r>
              <a:rPr lang="en-US" dirty="0" smtClean="0"/>
              <a:t>Carnitine</a:t>
            </a:r>
          </a:p>
          <a:p>
            <a:r>
              <a:rPr lang="en-US" dirty="0" smtClean="0"/>
              <a:t>CPTI</a:t>
            </a:r>
          </a:p>
          <a:p>
            <a:r>
              <a:rPr lang="en-US" dirty="0"/>
              <a:t>Activated Fatty </a:t>
            </a:r>
            <a:r>
              <a:rPr lang="en-US" dirty="0" smtClean="0"/>
              <a:t>Acids</a:t>
            </a:r>
            <a:endParaRPr lang="en-US" dirty="0" smtClean="0"/>
          </a:p>
          <a:p>
            <a:r>
              <a:rPr lang="en-US" dirty="0" err="1" smtClean="0"/>
              <a:t>Malonyl</a:t>
            </a:r>
            <a:r>
              <a:rPr lang="en-US" dirty="0" smtClean="0"/>
              <a:t>-CoA</a:t>
            </a:r>
          </a:p>
          <a:p>
            <a:r>
              <a:rPr lang="en-US" dirty="0" smtClean="0"/>
              <a:t>Long Chain Fatty Acids</a:t>
            </a:r>
          </a:p>
          <a:p>
            <a:r>
              <a:rPr lang="en-US" dirty="0" smtClean="0"/>
              <a:t>Very Long Chain Fatty Acids</a:t>
            </a:r>
          </a:p>
          <a:p>
            <a:r>
              <a:rPr lang="en-US" dirty="0" smtClean="0"/>
              <a:t>Short Chain Fatty </a:t>
            </a:r>
            <a:r>
              <a:rPr lang="en-US" dirty="0" smtClean="0"/>
              <a:t>Acids</a:t>
            </a:r>
          </a:p>
          <a:p>
            <a:r>
              <a:rPr lang="en-US" dirty="0"/>
              <a:t>Activated Fatty Acids</a:t>
            </a:r>
          </a:p>
          <a:p>
            <a:endParaRPr lang="en-US" dirty="0" smtClean="0"/>
          </a:p>
          <a:p>
            <a:r>
              <a:rPr lang="en-US" dirty="0" smtClean="0"/>
              <a:t>Regulation of Amino Acid Oxidation</a:t>
            </a:r>
          </a:p>
          <a:p>
            <a:r>
              <a:rPr lang="en-US" dirty="0" smtClean="0"/>
              <a:t>Adrenaline</a:t>
            </a:r>
          </a:p>
          <a:p>
            <a:r>
              <a:rPr lang="en-US" dirty="0" smtClean="0"/>
              <a:t>Insulin</a:t>
            </a:r>
          </a:p>
          <a:p>
            <a:r>
              <a:rPr lang="en-US" dirty="0" smtClean="0"/>
              <a:t>Acyl-CoA Synthase</a:t>
            </a:r>
          </a:p>
          <a:p>
            <a:r>
              <a:rPr lang="en-US" dirty="0" smtClean="0"/>
              <a:t>Activated Fatty Acids</a:t>
            </a:r>
          </a:p>
          <a:p>
            <a:r>
              <a:rPr lang="en-US" dirty="0" smtClean="0"/>
              <a:t>Fatty Acid Synthesis</a:t>
            </a:r>
            <a:endParaRPr lang="en-US" dirty="0"/>
          </a:p>
          <a:p>
            <a:r>
              <a:rPr lang="en-US" dirty="0" smtClean="0"/>
              <a:t>Energy </a:t>
            </a:r>
            <a:r>
              <a:rPr lang="en-US" dirty="0" smtClean="0"/>
              <a:t>Stress</a:t>
            </a:r>
          </a:p>
          <a:p>
            <a:r>
              <a:rPr lang="en-US" dirty="0" smtClean="0"/>
              <a:t>Odd Chain Fatty Acids</a:t>
            </a:r>
          </a:p>
          <a:p>
            <a:r>
              <a:rPr lang="en-US" dirty="0" smtClean="0"/>
              <a:t>Lipolysis</a:t>
            </a:r>
          </a:p>
          <a:p>
            <a:r>
              <a:rPr lang="en-US" dirty="0" smtClean="0"/>
              <a:t>GDH</a:t>
            </a:r>
          </a:p>
          <a:p>
            <a:r>
              <a:rPr lang="en-US" dirty="0" err="1" smtClean="0"/>
              <a:t>PPAR</a:t>
            </a:r>
            <a:r>
              <a:rPr lang="en-US" dirty="0" err="1" smtClean="0"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 smtClean="0">
                <a:latin typeface="Symbol" charset="2"/>
                <a:ea typeface="Symbol" charset="2"/>
                <a:cs typeface="Symbol" charset="2"/>
              </a:rPr>
              <a:t>/d</a:t>
            </a:r>
          </a:p>
          <a:p>
            <a:endParaRPr lang="en-US" dirty="0">
              <a:latin typeface="Symbol" charset="2"/>
              <a:ea typeface="Symbol" charset="2"/>
              <a:cs typeface="Symbol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1235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721485" y="714693"/>
            <a:ext cx="9144000" cy="2387600"/>
          </a:xfrm>
        </p:spPr>
        <p:txBody>
          <a:bodyPr/>
          <a:lstStyle/>
          <a:p>
            <a:r>
              <a:rPr lang="en-US" altLang="zh-CN" sz="3600">
                <a:latin typeface="Times New Roman" panose="02020603050405020304" charset="0"/>
              </a:rPr>
              <a:t>Saturated Fat and Chronic Disease Biomarkers 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/>
              <a:t>Using atherosclerosis as an example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255250" y="6244590"/>
            <a:ext cx="16973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Wen Zhou</a:t>
            </a:r>
          </a:p>
        </p:txBody>
      </p:sp>
    </p:spTree>
    <p:extLst>
      <p:ext uri="{BB962C8B-B14F-4D97-AF65-F5344CB8AC3E}">
        <p14:creationId xmlns:p14="http://schemas.microsoft.com/office/powerpoint/2010/main" val="665850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charset="0"/>
              </a:rPr>
              <a:t>Pathophysiology of Atherosclerosis</a:t>
            </a:r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675" y="1661795"/>
            <a:ext cx="7953375" cy="35337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1865" y="1698625"/>
            <a:ext cx="3411855" cy="346011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34670" y="5067935"/>
            <a:ext cx="6659880" cy="245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000"/>
              <a:t>https://www.youtube.com/watch?v=R6QTiBfzULE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571865" y="5195570"/>
            <a:ext cx="30130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000"/>
              <a:t>https://lexingtonbiosciences.com/wp-content/uploads/2016/08/Atherosclerosis.jpg</a:t>
            </a:r>
          </a:p>
        </p:txBody>
      </p:sp>
    </p:spTree>
    <p:extLst>
      <p:ext uri="{BB962C8B-B14F-4D97-AF65-F5344CB8AC3E}">
        <p14:creationId xmlns:p14="http://schemas.microsoft.com/office/powerpoint/2010/main" val="2554678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charset="0"/>
              </a:rPr>
              <a:t>Pathophysiology of Atherosclerosis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altLang="zh-CN"/>
              <a:t>1. Low-density lipoprotein (LDL) particles in blood plasma invade the endothelium releasing cholesterol and become oxidized, activate endothiliol cells.</a:t>
            </a:r>
          </a:p>
          <a:p>
            <a:pPr marL="0" indent="0">
              <a:buNone/>
            </a:pPr>
            <a:r>
              <a:rPr lang="en-US" altLang="zh-CN"/>
              <a:t>2.  Monocytes enter the artery wall from the bloodstream, differentiate into macrophages, which ingest oxidized LDL, slowly turning into large foam cells. </a:t>
            </a:r>
          </a:p>
          <a:p>
            <a:pPr marL="0" indent="0">
              <a:buNone/>
            </a:pPr>
            <a:r>
              <a:rPr lang="en-US" altLang="zh-CN"/>
              <a:t>3. The foam cells promote the migration and proliferation of smooth muscle cells, increasing collegan synthesis (hardening of plaque).</a:t>
            </a:r>
          </a:p>
          <a:p>
            <a:pPr marL="0" indent="0">
              <a:buNone/>
            </a:pPr>
            <a:r>
              <a:rPr lang="en-US" altLang="zh-CN"/>
              <a:t>4. Foam cells eventually die, release lipid content and further propagate the inflammatory process.</a:t>
            </a:r>
          </a:p>
          <a:p>
            <a:pPr marL="0" indent="0">
              <a:buNone/>
            </a:pPr>
            <a:r>
              <a:rPr lang="en-US" altLang="zh-CN"/>
              <a:t>5. Artery enlarges, ruptures and form blood clot which impede blood flow, leading to heart failure and heart attack. </a:t>
            </a:r>
          </a:p>
        </p:txBody>
      </p:sp>
    </p:spTree>
    <p:extLst>
      <p:ext uri="{BB962C8B-B14F-4D97-AF65-F5344CB8AC3E}">
        <p14:creationId xmlns:p14="http://schemas.microsoft.com/office/powerpoint/2010/main" val="8285126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>
                <a:latin typeface="Times New Roman" panose="02020603050405020304" charset="0"/>
                <a:sym typeface="+mn-ea"/>
              </a:rPr>
              <a:t>Atherosclerosis Biomarkers and SFA</a:t>
            </a:r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9D3D39"/>
                </a:solidFill>
              </a:rPr>
              <a:t>Serum LDL cholesterol </a:t>
            </a:r>
          </a:p>
          <a:p>
            <a:r>
              <a:rPr lang="en-US" altLang="zh-CN" b="1">
                <a:solidFill>
                  <a:srgbClr val="9D3D39"/>
                </a:solidFill>
              </a:rPr>
              <a:t>HDL</a:t>
            </a:r>
            <a:r>
              <a:rPr lang="en-US" altLang="zh-CN" b="1"/>
              <a:t> </a:t>
            </a:r>
            <a:r>
              <a:rPr lang="en-US" altLang="zh-CN"/>
              <a:t>(stimulate the removal of cholesterol from cells and transport to liver for excretion) </a:t>
            </a:r>
          </a:p>
          <a:p>
            <a:r>
              <a:rPr lang="en-US" altLang="zh-CN" b="1">
                <a:solidFill>
                  <a:srgbClr val="9D3D39"/>
                </a:solidFill>
              </a:rPr>
              <a:t>Triglycerides </a:t>
            </a:r>
            <a:r>
              <a:rPr lang="en-US" altLang="zh-CN"/>
              <a:t>(carried by VLDL which can enter the arterial wall and stimulate atherosclerosis)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51535" y="4041775"/>
            <a:ext cx="10488930" cy="15093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zh-CN" sz="2800"/>
          </a:p>
          <a:p>
            <a: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sz="2800" b="1" i="1">
                <a:solidFill>
                  <a:srgbClr val="9D3D39"/>
                </a:solidFill>
              </a:rPr>
              <a:t>Replacing</a:t>
            </a:r>
            <a:r>
              <a:rPr lang="en-US" altLang="zh-CN" sz="2800" b="1">
                <a:solidFill>
                  <a:srgbClr val="9D3D39"/>
                </a:solidFill>
              </a:rPr>
              <a:t> dietary saturated fat </a:t>
            </a:r>
            <a:r>
              <a:rPr lang="en-US" altLang="zh-CN" sz="2800" b="1" i="1">
                <a:solidFill>
                  <a:srgbClr val="9D3D39"/>
                </a:solidFill>
              </a:rPr>
              <a:t>with unsaturated fat</a:t>
            </a:r>
            <a:r>
              <a:rPr lang="en-US" altLang="zh-CN" sz="2800">
                <a:solidFill>
                  <a:srgbClr val="9D3D39"/>
                </a:solidFill>
              </a:rPr>
              <a:t> </a:t>
            </a:r>
            <a:r>
              <a:rPr lang="en-US" altLang="zh-CN" sz="2800"/>
              <a:t>decreases LDL</a:t>
            </a:r>
          </a:p>
          <a:p>
            <a: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sz="2800"/>
              <a:t> cholesterol levels and triglycerides; increase HDL cholesterol. </a:t>
            </a:r>
            <a:endParaRPr lang="en-US" altLang="zh-CN" sz="2800">
              <a:sym typeface="+mn-ea"/>
            </a:endParaRPr>
          </a:p>
        </p:txBody>
      </p:sp>
      <p:sp>
        <p:nvSpPr>
          <p:cNvPr id="7" name="双括号 6"/>
          <p:cNvSpPr/>
          <p:nvPr/>
        </p:nvSpPr>
        <p:spPr>
          <a:xfrm>
            <a:off x="838200" y="4645660"/>
            <a:ext cx="10490835" cy="905510"/>
          </a:xfrm>
          <a:prstGeom prst="bracketPair">
            <a:avLst/>
          </a:prstGeom>
          <a:noFill/>
          <a:ln w="57150">
            <a:solidFill>
              <a:srgbClr val="9D3D3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C00000"/>
                </a:solidFill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4271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charset="0"/>
              </a:rPr>
              <a:t>SFA and Cadiovascular Diseases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/>
              <a:t>Proved by systematic review and meta-analysis of controlled clinical trials. (These trials compared high saturated with high polyunsaturated fat intake; controlled the dietary intake of the intervention and control groups; had at least 2 years of sustained intake of the assigned diets; proved adherence by objective biomarkers such as serum cholesterol or blood or tissue levels of polyunsaturated fatty acids; and collected and validated information on cardiovascular or coronary disease events.)</a:t>
            </a:r>
          </a:p>
          <a:p>
            <a:r>
              <a:rPr lang="en-US" altLang="zh-CN" b="1">
                <a:solidFill>
                  <a:srgbClr val="9D3D39"/>
                </a:solidFill>
              </a:rPr>
              <a:t>Conclusion: </a:t>
            </a:r>
            <a:r>
              <a:rPr lang="en-US" altLang="zh-CN"/>
              <a:t>Replacement of SFA with PUFA/MUFA reduced CVD by ≈30%. This effect is consistent with the effect of the experimental diet on serum cholesterol.</a:t>
            </a:r>
          </a:p>
        </p:txBody>
      </p:sp>
    </p:spTree>
    <p:extLst>
      <p:ext uri="{BB962C8B-B14F-4D97-AF65-F5344CB8AC3E}">
        <p14:creationId xmlns:p14="http://schemas.microsoft.com/office/powerpoint/2010/main" val="14297423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charset="0"/>
              </a:rPr>
              <a:t>Controversies 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CN" altLang="en-US"/>
              <a:t>"Saturated fats are not associated with all cause mortality, CVD, CHD, ischemic stroke, or type 2 diabetes, but the evidence is heterogeneous with methodological limitations."</a:t>
            </a:r>
          </a:p>
          <a:p>
            <a:pPr marL="0" indent="0" algn="ctr">
              <a:buNone/>
            </a:pPr>
            <a:r>
              <a:rPr lang="en-US" altLang="zh-CN">
                <a:solidFill>
                  <a:srgbClr val="9D3D39"/>
                </a:solidFill>
              </a:rPr>
              <a:t>VS</a:t>
            </a:r>
          </a:p>
          <a:p>
            <a:pPr marL="0" indent="0">
              <a:buNone/>
            </a:pPr>
            <a:r>
              <a:rPr lang="en-US" altLang="zh-CN"/>
              <a:t>“Meta-analyses of prospective observational studies aiming to determine the effects on CVD of saturated fat that did not take into consideration the replacement macronutrient* have mistakenly concluded that there was no significant effect of saturated fat intake on CVD risk.”</a:t>
            </a:r>
          </a:p>
          <a:p>
            <a:pPr marL="0" indent="0">
              <a:buNone/>
            </a:pPr>
            <a:r>
              <a:rPr lang="en-US" altLang="zh-CN"/>
              <a:t>* the replacement macronutrien (unsaturated fatty acids vs. carbonhydrate; refined vs. whole grain)</a:t>
            </a:r>
          </a:p>
          <a:p>
            <a:pPr marL="0" indent="0">
              <a:buNone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843434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charset="0"/>
              </a:rPr>
              <a:t>Daily Intake Recommendation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D</a:t>
            </a:r>
            <a:r>
              <a:rPr lang="zh-CN" altLang="en-US"/>
              <a:t>ecrease intake of saturated fat to 5% to 6% of total daily energy (calorie) intake for individuals with elevated LDL cholesterol concentration.</a:t>
            </a:r>
          </a:p>
          <a:p>
            <a:r>
              <a:rPr lang="zh-CN" altLang="en-US"/>
              <a:t>The 2015 to 2020 Dietary Guidelines for Americans recommend consuming </a:t>
            </a:r>
            <a:r>
              <a:rPr lang="zh-CN" altLang="en-US">
                <a:solidFill>
                  <a:srgbClr val="9D3D39"/>
                </a:solidFill>
              </a:rPr>
              <a:t>&lt;10% </a:t>
            </a:r>
            <a:r>
              <a:rPr lang="en-US" altLang="zh-CN">
                <a:solidFill>
                  <a:srgbClr val="9D3D39"/>
                </a:solidFill>
              </a:rPr>
              <a:t> </a:t>
            </a:r>
            <a:r>
              <a:rPr lang="zh-CN" altLang="en-US">
                <a:solidFill>
                  <a:srgbClr val="9D3D39"/>
                </a:solidFill>
              </a:rPr>
              <a:t>of calories</a:t>
            </a:r>
            <a:r>
              <a:rPr lang="zh-CN" altLang="en-US"/>
              <a:t> from saturatedfat for the general population </a:t>
            </a:r>
            <a:r>
              <a:rPr lang="en-US" altLang="zh-CN">
                <a:sym typeface="+mn-ea"/>
              </a:rPr>
              <a:t>(average 11% now)</a:t>
            </a:r>
            <a:r>
              <a:rPr lang="zh-CN" altLang="en-US"/>
              <a:t>and </a:t>
            </a:r>
            <a:r>
              <a:rPr lang="zh-CN" altLang="en-US">
                <a:solidFill>
                  <a:srgbClr val="9D3D39"/>
                </a:solidFill>
              </a:rPr>
              <a:t>replacing saturated fat with unsaturated fat</a:t>
            </a:r>
            <a:r>
              <a:rPr lang="zh-CN" alt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90349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charset="0"/>
              </a:rPr>
              <a:t>Reference 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989310" cy="4351655"/>
          </a:xfrm>
        </p:spPr>
        <p:txBody>
          <a:bodyPr/>
          <a:lstStyle/>
          <a:p>
            <a:r>
              <a:rPr lang="zh-CN" altLang="en-US" sz="1800"/>
              <a:t>Sacks, F. M., Lichtenstein, A. H., Wu, J. H., Appel, L. J., Creager, M. A., Kris-Etherton, P. M., ... &amp; Stone, N. J. (2017). Dietary fats and cardiovascular disease: a presidential advisory from the American Heart Association. Circulation, 136(3), e1-e23.</a:t>
            </a:r>
          </a:p>
          <a:p>
            <a:r>
              <a:rPr lang="zh-CN" altLang="en-US" sz="1800"/>
              <a:t>Atherosclerosis Pathophysiology </a:t>
            </a:r>
            <a:r>
              <a:rPr lang="en-US" altLang="zh-CN" sz="1800"/>
              <a:t>(vedio file). Accessed from: </a:t>
            </a:r>
            <a:r>
              <a:rPr lang="zh-CN" altLang="en-US" sz="1800"/>
              <a:t>https://www.youtube.com/watch?v=R6QTiBfzULE</a:t>
            </a:r>
          </a:p>
          <a:p>
            <a:r>
              <a:rPr lang="zh-CN" altLang="en-US" sz="1800"/>
              <a:t>Mensink, R. P., &amp; World Health Organization. (2016). Effects of saturated fatty acids on serum lipids and lipoproteins: a systematic review and regression analysis.</a:t>
            </a:r>
          </a:p>
          <a:p>
            <a:r>
              <a:rPr lang="zh-CN" altLang="en-US" sz="1800"/>
              <a:t>Atherosclerosis</a:t>
            </a:r>
            <a:r>
              <a:rPr lang="en-US" altLang="zh-CN" sz="1800"/>
              <a:t>. Wikipedia. Accessed from: https://en.wikipedia.org/wiki/Atherosclerosis#Cellular</a:t>
            </a:r>
          </a:p>
          <a:p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9209184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Explain how triglyceride breakdown into glycerol and free fatty acids is controlled in adipocytes by hormonal signals.</a:t>
            </a:r>
          </a:p>
          <a:p>
            <a:r>
              <a:rPr lang="en-US" dirty="0" smtClean="0"/>
              <a:t>Explain how high carbohydrate diets affect fuel utilization, including effects on lipid fuel utilization. Describe at an endocrine level how this is thought to occur.</a:t>
            </a:r>
          </a:p>
          <a:p>
            <a:r>
              <a:rPr lang="en-US" dirty="0" smtClean="0"/>
              <a:t>Determine how much energy, in ATP equivalents, is released during the oxidation of a given fatty acid. Be able to relate the energy content of a fatty acid, in general to its physical properties (length and saturation).</a:t>
            </a:r>
          </a:p>
          <a:p>
            <a:r>
              <a:rPr lang="en-US" dirty="0" smtClean="0"/>
              <a:t>Explain the rate limiting steps of lipid oxidation.</a:t>
            </a:r>
          </a:p>
          <a:p>
            <a:r>
              <a:rPr lang="en-US" dirty="0" smtClean="0"/>
              <a:t>Explain how ketone bodies are converted to ATP in non-hepatic tissues, and what governs this specificity.</a:t>
            </a:r>
          </a:p>
          <a:p>
            <a:r>
              <a:rPr lang="en-US" dirty="0" smtClean="0"/>
              <a:t>Demonstrate an understanding of how how de novo lipogenesis and b-oxidation are </a:t>
            </a:r>
            <a:r>
              <a:rPr lang="en-US" dirty="0" err="1" smtClean="0"/>
              <a:t>reciprocately</a:t>
            </a:r>
            <a:r>
              <a:rPr lang="en-US" dirty="0" smtClean="0"/>
              <a:t> controlled.</a:t>
            </a:r>
          </a:p>
          <a:p>
            <a:r>
              <a:rPr lang="en-US" dirty="0" smtClean="0"/>
              <a:t>Describe how very long chain fatty acids are oxidized differently from long chain fatty acids.</a:t>
            </a:r>
          </a:p>
          <a:p>
            <a:r>
              <a:rPr lang="en-US" dirty="0" smtClean="0"/>
              <a:t>Explain how odd-numbered fatty acids are catabolized, including the importance of vitamin B12 in this process.</a:t>
            </a:r>
          </a:p>
          <a:p>
            <a:r>
              <a:rPr lang="en-US" dirty="0" smtClean="0"/>
              <a:t>Evaluate the role of transcriptional regulation and long </a:t>
            </a:r>
            <a:r>
              <a:rPr lang="en-US" smtClean="0"/>
              <a:t>term adaptations to </a:t>
            </a:r>
            <a:r>
              <a:rPr lang="en-US" dirty="0" smtClean="0"/>
              <a:t>fatty acid oxidative capacity.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243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Question #3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Which tissue or organ is the </a:t>
            </a:r>
            <a:r>
              <a:rPr lang="en-US" b="1" i="1" u="sng" dirty="0" smtClean="0"/>
              <a:t>most</a:t>
            </a:r>
            <a:r>
              <a:rPr lang="en-US" dirty="0" smtClean="0"/>
              <a:t> dependent on fatty acid oxidation for normal function?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 smtClean="0"/>
              <a:t>White adipose tissue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 smtClean="0"/>
              <a:t>Heart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 smtClean="0"/>
              <a:t>Brain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 smtClean="0"/>
              <a:t>Kidneys</a:t>
            </a:r>
          </a:p>
          <a:p>
            <a:pPr marL="514350" indent="-514350">
              <a:buFont typeface="+mj-lt"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817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Explain how triglyceride breakdown into glycerol and free fatty acids is controlled in adipocytes by hormonal signals.</a:t>
            </a:r>
          </a:p>
          <a:p>
            <a:r>
              <a:rPr lang="en-US" dirty="0" smtClean="0"/>
              <a:t>Explain how high carbohydrate diets affect fuel utilization, including effects on lipid fuel utilization. Describe at an endocrine level how this is thought to occur.</a:t>
            </a:r>
          </a:p>
          <a:p>
            <a:r>
              <a:rPr lang="en-US" dirty="0" smtClean="0"/>
              <a:t>Determine how much energy, in ATP equivalents, is released during the oxidation of a given fatty acid. Be able to relate the energy content of a fatty acid, in general to its physical properties (length and saturation).</a:t>
            </a:r>
          </a:p>
          <a:p>
            <a:r>
              <a:rPr lang="en-US" dirty="0" smtClean="0"/>
              <a:t>Explain the rate limiting steps of lipid oxidation.</a:t>
            </a:r>
          </a:p>
          <a:p>
            <a:r>
              <a:rPr lang="en-US" dirty="0" smtClean="0"/>
              <a:t>Explain how ketone bodies are converted to ATP in non-hepatic tissues, and what governs this specificity.</a:t>
            </a:r>
          </a:p>
          <a:p>
            <a:r>
              <a:rPr lang="en-US" dirty="0" smtClean="0"/>
              <a:t>Demonstrate an understanding of how how de novo lipogenesis and b-oxidation are </a:t>
            </a:r>
            <a:r>
              <a:rPr lang="en-US" dirty="0" err="1" smtClean="0"/>
              <a:t>reciprocately</a:t>
            </a:r>
            <a:r>
              <a:rPr lang="en-US" dirty="0" smtClean="0"/>
              <a:t> controlled.</a:t>
            </a:r>
          </a:p>
          <a:p>
            <a:r>
              <a:rPr lang="en-US" dirty="0" smtClean="0"/>
              <a:t>Describe how very long chain fatty acids are oxidized differently from long chain fatty acids.</a:t>
            </a:r>
          </a:p>
          <a:p>
            <a:r>
              <a:rPr lang="en-US" dirty="0" smtClean="0"/>
              <a:t>Explain how odd-numbered fatty acids are catabolized, including the importance of vitamin B12 in this process.</a:t>
            </a:r>
          </a:p>
          <a:p>
            <a:r>
              <a:rPr lang="en-US" dirty="0" smtClean="0"/>
              <a:t>Evaluate the role of transcriptional regulation and long term adaptations to fatty acid oxidative capacity.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248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Lipolysis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77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Triacylglycerol Breakdown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67632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Stored as triglycerides, used as fatty acids</a:t>
            </a:r>
          </a:p>
          <a:p>
            <a:r>
              <a:rPr lang="en-US" dirty="0" smtClean="0"/>
              <a:t>Brain and RBC </a:t>
            </a:r>
            <a:r>
              <a:rPr lang="en-US" u="sng" dirty="0" smtClean="0"/>
              <a:t>can not </a:t>
            </a:r>
            <a:r>
              <a:rPr lang="en-US" dirty="0" smtClean="0"/>
              <a:t>utilize lipids as energy source</a:t>
            </a:r>
          </a:p>
          <a:p>
            <a:r>
              <a:rPr lang="en-US" dirty="0" smtClean="0"/>
              <a:t>Hydrolysis of triacylglycerol yields: </a:t>
            </a:r>
            <a:r>
              <a:rPr lang="en-US" u="sng" dirty="0" smtClean="0"/>
              <a:t>Glycerol and</a:t>
            </a:r>
            <a:r>
              <a:rPr lang="en-US" u="sng" dirty="0"/>
              <a:t> </a:t>
            </a:r>
            <a:r>
              <a:rPr lang="en-US" u="sng" dirty="0" smtClean="0"/>
              <a:t>3 fatty acids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0132" t="64425" r="18500" b="9734"/>
          <a:stretch/>
        </p:blipFill>
        <p:spPr>
          <a:xfrm>
            <a:off x="6379776" y="2694649"/>
            <a:ext cx="3735087" cy="237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97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Regulation of Lipolysis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Promoted by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Glucocorticoids (transcriptional)</a:t>
            </a:r>
          </a:p>
          <a:p>
            <a:r>
              <a:rPr lang="en-US" dirty="0" smtClean="0"/>
              <a:t>Adrenaline (protein phosphorylation)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814387" y="4026157"/>
            <a:ext cx="5183188" cy="823912"/>
          </a:xfrm>
        </p:spPr>
        <p:txBody>
          <a:bodyPr/>
          <a:lstStyle/>
          <a:p>
            <a:r>
              <a:rPr lang="en-US" dirty="0" smtClean="0"/>
              <a:t>Restricted by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814387" y="4850069"/>
            <a:ext cx="5183188" cy="3684588"/>
          </a:xfrm>
        </p:spPr>
        <p:txBody>
          <a:bodyPr/>
          <a:lstStyle/>
          <a:p>
            <a:r>
              <a:rPr lang="en-US" dirty="0" smtClean="0"/>
              <a:t>Insulin (protein </a:t>
            </a:r>
            <a:r>
              <a:rPr lang="en-US" dirty="0" err="1" smtClean="0"/>
              <a:t>dephosphorylation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9000" y="2401863"/>
            <a:ext cx="6313000" cy="37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48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054593" y="1432292"/>
            <a:ext cx="2532807" cy="32451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919452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Under What Conditions is DNL Occurring?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921364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High Glucose, High Energy</a:t>
            </a:r>
          </a:p>
          <a:p>
            <a:pPr lvl="1"/>
            <a:r>
              <a:rPr lang="en-US" dirty="0" smtClean="0"/>
              <a:t>Needs lots of Acetyl-CoA/NADPH/ATP</a:t>
            </a:r>
          </a:p>
          <a:p>
            <a:r>
              <a:rPr lang="en-US" dirty="0" smtClean="0"/>
              <a:t>Contribution to overall lipid balance is due to </a:t>
            </a:r>
            <a:r>
              <a:rPr lang="en-US" b="1" dirty="0" smtClean="0"/>
              <a:t>sparing</a:t>
            </a:r>
            <a:r>
              <a:rPr lang="en-US" dirty="0" smtClean="0"/>
              <a:t> of fat when carbohydrates are present</a:t>
            </a:r>
          </a:p>
          <a:p>
            <a:r>
              <a:rPr lang="en-US" dirty="0" smtClean="0"/>
              <a:t>DNL still very important for fatty liver disease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9564" y="1675052"/>
            <a:ext cx="4908437" cy="28038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94894" y="826622"/>
            <a:ext cx="26134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High Glucose Overfeeding</a:t>
            </a:r>
          </a:p>
          <a:p>
            <a:r>
              <a:rPr lang="en-US" dirty="0">
                <a:solidFill>
                  <a:schemeClr val="bg1"/>
                </a:solidFill>
              </a:rPr>
              <a:t>High Sucrose Overfeeding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71725" y="4839037"/>
            <a:ext cx="45962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McDevitt RM, </a:t>
            </a:r>
            <a:r>
              <a:rPr lang="en-US" dirty="0" err="1"/>
              <a:t>Bott</a:t>
            </a:r>
            <a:r>
              <a:rPr lang="en-US" dirty="0"/>
              <a:t> SJ, Harding M, Coward WA, </a:t>
            </a:r>
            <a:r>
              <a:rPr lang="en-US" dirty="0" err="1"/>
              <a:t>Bluck</a:t>
            </a:r>
            <a:r>
              <a:rPr lang="en-US" dirty="0"/>
              <a:t> LJ, Prentice AM. De novo lipogenesis during controlled overfeeding with sucrose or glucose in lean and obese women. Am J </a:t>
            </a:r>
            <a:r>
              <a:rPr lang="en-US" dirty="0" err="1"/>
              <a:t>Clin</a:t>
            </a:r>
            <a:r>
              <a:rPr lang="en-US" dirty="0"/>
              <a:t> </a:t>
            </a:r>
            <a:r>
              <a:rPr lang="en-US" dirty="0" err="1"/>
              <a:t>Nutr</a:t>
            </a:r>
            <a:r>
              <a:rPr lang="en-US" dirty="0"/>
              <a:t> 2001; 74:737–46.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341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 build="p"/>
      <p:bldP spid="5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2052</Words>
  <Application>Microsoft Macintosh PowerPoint</Application>
  <PresentationFormat>Widescreen</PresentationFormat>
  <Paragraphs>257</Paragraphs>
  <Slides>39</Slides>
  <Notes>7</Notes>
  <HiddenSlides>4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Calibri</vt:lpstr>
      <vt:lpstr>Calibri Light</vt:lpstr>
      <vt:lpstr>DengXian</vt:lpstr>
      <vt:lpstr>Symbol</vt:lpstr>
      <vt:lpstr>Times New Roman</vt:lpstr>
      <vt:lpstr>Wingdings</vt:lpstr>
      <vt:lpstr>宋体</vt:lpstr>
      <vt:lpstr>Arial</vt:lpstr>
      <vt:lpstr>Office Theme</vt:lpstr>
      <vt:lpstr>1_Office Theme</vt:lpstr>
      <vt:lpstr>Lipid Catabolism</vt:lpstr>
      <vt:lpstr>Quiz Question #1</vt:lpstr>
      <vt:lpstr>Quiz Question #2</vt:lpstr>
      <vt:lpstr>Quiz Question #3</vt:lpstr>
      <vt:lpstr>Learning Objectives</vt:lpstr>
      <vt:lpstr>Lipolysis</vt:lpstr>
      <vt:lpstr>Why Triacylglycerol Breakdown</vt:lpstr>
      <vt:lpstr>Regulation of Lipolysis</vt:lpstr>
      <vt:lpstr>Under What Conditions is DNL Occurring?</vt:lpstr>
      <vt:lpstr>Dual Macronutrient Economy Hypothesis</vt:lpstr>
      <vt:lpstr>Fatty Acid Activation</vt:lpstr>
      <vt:lpstr>Fatty Acid Transport into Mitochondria</vt:lpstr>
      <vt:lpstr>Where does carnitine come from?</vt:lpstr>
      <vt:lpstr>Co-ordinate regulation of lipogenesis and b-oxidation by ACC</vt:lpstr>
      <vt:lpstr>Chronic Regulation of Fatty Acid Oxidation</vt:lpstr>
      <vt:lpstr>Sequential b-oxidation</vt:lpstr>
      <vt:lpstr>Unsaturated Fatty Acids and Chain Length</vt:lpstr>
      <vt:lpstr>Calculating Energy Content From Fatty Acids</vt:lpstr>
      <vt:lpstr>Peroxisomal Beta Oxidation</vt:lpstr>
      <vt:lpstr>Zellweger Syndrome</vt:lpstr>
      <vt:lpstr>What is ZS?</vt:lpstr>
      <vt:lpstr>PowerPoint Presentation</vt:lpstr>
      <vt:lpstr>Most Apparent Symptoms</vt:lpstr>
      <vt:lpstr>PowerPoint Presentation</vt:lpstr>
      <vt:lpstr>Symptoms &amp; Treatments</vt:lpstr>
      <vt:lpstr>Still Confusion about ZSD</vt:lpstr>
      <vt:lpstr>Thank You!</vt:lpstr>
      <vt:lpstr>Odd-Chained Fatty Acids</vt:lpstr>
      <vt:lpstr>Ketone Body Oxidation</vt:lpstr>
      <vt:lpstr>Concept Map Terms</vt:lpstr>
      <vt:lpstr>Saturated Fat and Chronic Disease Biomarkers </vt:lpstr>
      <vt:lpstr>Pathophysiology of Atherosclerosis</vt:lpstr>
      <vt:lpstr>Pathophysiology of Atherosclerosis</vt:lpstr>
      <vt:lpstr>Atherosclerosis Biomarkers and SFA</vt:lpstr>
      <vt:lpstr>SFA and Cadiovascular Diseases</vt:lpstr>
      <vt:lpstr>Controversies </vt:lpstr>
      <vt:lpstr>Daily Intake Recommendation</vt:lpstr>
      <vt:lpstr>Reference </vt:lpstr>
      <vt:lpstr>Learning Objectives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Lipid Catabolism</dc:title>
  <dc:creator>Dave Bridges</dc:creator>
  <cp:lastModifiedBy>Dave Bridges</cp:lastModifiedBy>
  <cp:revision>16</cp:revision>
  <dcterms:created xsi:type="dcterms:W3CDTF">2017-11-26T13:46:03Z</dcterms:created>
  <dcterms:modified xsi:type="dcterms:W3CDTF">2017-11-27T13:13:38Z</dcterms:modified>
</cp:coreProperties>
</file>

<file path=docProps/thumbnail.jpeg>
</file>